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319" r:id="rId2"/>
    <p:sldId id="578" r:id="rId3"/>
    <p:sldId id="634" r:id="rId4"/>
    <p:sldId id="581" r:id="rId5"/>
    <p:sldId id="638" r:id="rId6"/>
    <p:sldId id="639" r:id="rId7"/>
    <p:sldId id="640" r:id="rId8"/>
    <p:sldId id="644" r:id="rId9"/>
    <p:sldId id="641" r:id="rId10"/>
    <p:sldId id="403" r:id="rId11"/>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xmlns="">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CCCC"/>
    <a:srgbClr val="CCFF99"/>
    <a:srgbClr val="C00000"/>
    <a:srgbClr val="EFEFEF"/>
    <a:srgbClr val="99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75719"/>
  </p:normalViewPr>
  <p:slideViewPr>
    <p:cSldViewPr showGuides="1">
      <p:cViewPr varScale="1">
        <p:scale>
          <a:sx n="90" d="100"/>
          <a:sy n="90" d="100"/>
        </p:scale>
        <p:origin x="-1782" y="-96"/>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err="1"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a:latin typeface="Arial" panose="020B0604020202020204" pitchFamily="34" charset="0"/>
                <a:ea typeface="MS PGothic" panose="020B0600070205080204" pitchFamily="34" charset="-128"/>
                <a:cs typeface="+mn-cs"/>
              </a:rPr>
              <a:t>Version: [1.0] Internal  SRCB 3G </a:t>
            </a:r>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05/03/2018</a:t>
            </a:fld>
            <a:endParaRPr kumimoji="0" lang="en-GB" altLang="ja-JP" b="0" i="0" kern="1200" cap="none" spc="0" normalizeH="0" baseline="0" noProof="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000426"/>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2016</a:t>
            </a:r>
            <a:r>
              <a:rPr lang="en-US" altLang="zh-CN" sz="1000" b="1" i="1" dirty="0">
                <a:solidFill>
                  <a:srgbClr val="4D4D4D"/>
                </a:solidFill>
                <a:latin typeface="Times New Roman" panose="02020603050405020304" pitchFamily="18" charset="0"/>
                <a:ea typeface="HG丸ｺﾞｼｯｸM-PRO"/>
              </a:rPr>
              <a:t> </a:t>
            </a:r>
            <a:r>
              <a:rPr lang="en-US" altLang="ja-JP" sz="1000" b="1" i="1" dirty="0">
                <a:solidFill>
                  <a:srgbClr val="4D4D4D"/>
                </a:solidFill>
                <a:latin typeface="Times New Roman" panose="02020603050405020304" pitchFamily="18"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zh-CN" altLang="en-US" dirty="0" smtClean="0">
                <a:latin typeface="Calibri" panose="020F0502020204030204" pitchFamily="34" charset="0"/>
              </a:rPr>
              <a:t>个人简介</a:t>
            </a:r>
            <a:endParaRPr lang="en-US" altLang="zh-CN" dirty="0">
              <a:latin typeface="Calibri" panose="020F0502020204030204" pitchFamily="34" charset="0"/>
            </a:endParaRPr>
          </a:p>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a:p>
            <a:pPr algn="just">
              <a:spcBef>
                <a:spcPts val="550"/>
              </a:spcBef>
              <a:spcAft>
                <a:spcPts val="550"/>
              </a:spcAft>
            </a:pPr>
            <a:r>
              <a:rPr lang="zh-CN" altLang="en-US" dirty="0" smtClean="0">
                <a:latin typeface="Calibri" panose="020F0502020204030204" pitchFamily="34" charset="0"/>
              </a:rPr>
              <a:t>未来的发展</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zh-CN" altLang="en-US" dirty="0" smtClean="0"/>
              <a:t>个人简介</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024336"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部门：</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入</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职时间：</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职位：软件开发工程师</a:t>
            </a:r>
            <a:endParaRPr lang="en-US" altLang="zh-CN" sz="1600" dirty="0" smtClean="0">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毕业院校：北京航空航天大学</a:t>
            </a:r>
            <a:endParaRPr lang="en-US" altLang="zh-CN" sz="1600" dirty="0" smtClean="0">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专业：航空及宇航制造</a:t>
            </a:r>
            <a:endPar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学位：硕士</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2592288" cy="523220"/>
          </a:xfrm>
          <a:prstGeom prst="rect">
            <a:avLst/>
          </a:prstGeom>
          <a:noFill/>
        </p:spPr>
        <p:txBody>
          <a:bodyPr wrap="square" rtlCol="0">
            <a:spAutoFit/>
          </a:bodyPr>
          <a:lstStyle/>
          <a:p>
            <a:r>
              <a:rPr lang="zh-CN" altLang="en-US" sz="2800" dirty="0" smtClean="0"/>
              <a:t>郑州药盒项目</a:t>
            </a:r>
            <a:endParaRPr lang="zh-CN" altLang="en-US" sz="2800" dirty="0"/>
          </a:p>
        </p:txBody>
      </p:sp>
      <p:sp>
        <p:nvSpPr>
          <p:cNvPr id="4" name="TextBox 3"/>
          <p:cNvSpPr txBox="1"/>
          <p:nvPr/>
        </p:nvSpPr>
        <p:spPr>
          <a:xfrm>
            <a:off x="632520" y="2020756"/>
            <a:ext cx="1620957" cy="338554"/>
          </a:xfrm>
          <a:prstGeom prst="rect">
            <a:avLst/>
          </a:prstGeom>
          <a:noFill/>
        </p:spPr>
        <p:txBody>
          <a:bodyPr wrap="none" rtlCol="0">
            <a:spAutoFit/>
          </a:bodyPr>
          <a:lstStyle/>
          <a:p>
            <a:r>
              <a:rPr lang="zh-CN" altLang="en-US" dirty="0" smtClean="0"/>
              <a:t>角色：软件开发</a:t>
            </a:r>
            <a:endParaRPr lang="zh-CN" altLang="en-US" dirty="0"/>
          </a:p>
        </p:txBody>
      </p:sp>
      <p:sp>
        <p:nvSpPr>
          <p:cNvPr id="7"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sp>
        <p:nvSpPr>
          <p:cNvPr id="2" name="文本框 1"/>
          <p:cNvSpPr txBox="1"/>
          <p:nvPr/>
        </p:nvSpPr>
        <p:spPr>
          <a:xfrm>
            <a:off x="3152800" y="1679587"/>
            <a:ext cx="2952328" cy="1077218"/>
          </a:xfrm>
          <a:prstGeom prst="rect">
            <a:avLst/>
          </a:prstGeom>
          <a:noFill/>
        </p:spPr>
        <p:txBody>
          <a:bodyPr wrap="square" rtlCol="0">
            <a:spAutoFit/>
          </a:bodyPr>
          <a:lstStyle/>
          <a:p>
            <a:r>
              <a:rPr lang="en-US" altLang="zh-CN" dirty="0" smtClean="0"/>
              <a:t>       2015</a:t>
            </a:r>
            <a:r>
              <a:rPr lang="zh-CN" altLang="en-US" dirty="0" smtClean="0"/>
              <a:t>年加入团队，完成了一个辅助功能的实现</a:t>
            </a:r>
            <a:r>
              <a:rPr lang="en-US" altLang="zh-CN" dirty="0" smtClean="0"/>
              <a:t>——</a:t>
            </a:r>
            <a:r>
              <a:rPr lang="zh-CN" altLang="en-US" dirty="0" smtClean="0"/>
              <a:t>利用</a:t>
            </a:r>
            <a:r>
              <a:rPr lang="en-US" altLang="zh-CN" dirty="0" err="1" smtClean="0"/>
              <a:t>Inno</a:t>
            </a:r>
            <a:r>
              <a:rPr lang="en-US" altLang="zh-CN" dirty="0" smtClean="0"/>
              <a:t> Setup </a:t>
            </a:r>
            <a:r>
              <a:rPr lang="zh-CN" altLang="en-US" dirty="0" smtClean="0"/>
              <a:t>脚本语言，实现安装包及程序的自动配置功用。</a:t>
            </a:r>
            <a:endParaRPr lang="zh-CN" altLang="en-US" dirty="0"/>
          </a:p>
        </p:txBody>
      </p:sp>
      <p:pic>
        <p:nvPicPr>
          <p:cNvPr id="6" name="图片 5"/>
          <p:cNvPicPr>
            <a:picLocks noChangeAspect="1"/>
          </p:cNvPicPr>
          <p:nvPr/>
        </p:nvPicPr>
        <p:blipFill>
          <a:blip r:embed="rId3"/>
          <a:stretch>
            <a:fillRect/>
          </a:stretch>
        </p:blipFill>
        <p:spPr>
          <a:xfrm>
            <a:off x="3547095" y="2499627"/>
            <a:ext cx="4972050" cy="3619500"/>
          </a:xfrm>
          <a:prstGeom prst="rect">
            <a:avLst/>
          </a:prstGeom>
        </p:spPr>
      </p:pic>
      <p:sp>
        <p:nvSpPr>
          <p:cNvPr id="8" name="文本框 7"/>
          <p:cNvSpPr txBox="1"/>
          <p:nvPr/>
        </p:nvSpPr>
        <p:spPr>
          <a:xfrm>
            <a:off x="990140" y="2872661"/>
            <a:ext cx="1382110" cy="338554"/>
          </a:xfrm>
          <a:prstGeom prst="rect">
            <a:avLst/>
          </a:prstGeom>
          <a:noFill/>
        </p:spPr>
        <p:txBody>
          <a:bodyPr wrap="none" rtlCol="0">
            <a:spAutoFit/>
          </a:bodyPr>
          <a:lstStyle/>
          <a:p>
            <a:r>
              <a:rPr lang="en-US" altLang="zh-CN" dirty="0" smtClean="0"/>
              <a:t>1.</a:t>
            </a:r>
            <a:r>
              <a:rPr lang="zh-CN" altLang="en-US" dirty="0" smtClean="0"/>
              <a:t>程序安装包</a:t>
            </a:r>
            <a:endParaRPr lang="zh-CN" altLang="en-US" dirty="0"/>
          </a:p>
        </p:txBody>
      </p:sp>
      <p:sp>
        <p:nvSpPr>
          <p:cNvPr id="11" name="文本框 10"/>
          <p:cNvSpPr txBox="1"/>
          <p:nvPr/>
        </p:nvSpPr>
        <p:spPr>
          <a:xfrm>
            <a:off x="990140" y="3231840"/>
            <a:ext cx="1382110" cy="338554"/>
          </a:xfrm>
          <a:prstGeom prst="rect">
            <a:avLst/>
          </a:prstGeom>
          <a:noFill/>
        </p:spPr>
        <p:txBody>
          <a:bodyPr wrap="none" rtlCol="0">
            <a:spAutoFit/>
          </a:bodyPr>
          <a:lstStyle/>
          <a:p>
            <a:r>
              <a:rPr lang="en-US" altLang="zh-CN" dirty="0"/>
              <a:t>2</a:t>
            </a:r>
            <a:r>
              <a:rPr lang="en-US" altLang="zh-CN" dirty="0" smtClean="0"/>
              <a:t>.</a:t>
            </a:r>
            <a:r>
              <a:rPr lang="zh-CN" altLang="en-US" dirty="0" smtClean="0"/>
              <a:t>高级</a:t>
            </a:r>
            <a:r>
              <a:rPr lang="en-US" altLang="zh-CN" dirty="0" smtClean="0"/>
              <a:t>UI</a:t>
            </a:r>
            <a:r>
              <a:rPr lang="zh-CN" altLang="en-US" dirty="0" smtClean="0"/>
              <a:t>功能</a:t>
            </a:r>
            <a:endParaRPr lang="zh-CN" altLang="en-US" dirty="0"/>
          </a:p>
        </p:txBody>
      </p:sp>
      <p:sp>
        <p:nvSpPr>
          <p:cNvPr id="12" name="文本框 11"/>
          <p:cNvSpPr txBox="1"/>
          <p:nvPr/>
        </p:nvSpPr>
        <p:spPr>
          <a:xfrm>
            <a:off x="990140" y="3591019"/>
            <a:ext cx="1792478" cy="338554"/>
          </a:xfrm>
          <a:prstGeom prst="rect">
            <a:avLst/>
          </a:prstGeom>
          <a:noFill/>
        </p:spPr>
        <p:txBody>
          <a:bodyPr wrap="none" rtlCol="0">
            <a:spAutoFit/>
          </a:bodyPr>
          <a:lstStyle/>
          <a:p>
            <a:r>
              <a:rPr lang="en-US" altLang="zh-CN" dirty="0" smtClean="0"/>
              <a:t>3.</a:t>
            </a:r>
            <a:r>
              <a:rPr lang="zh-CN" altLang="en-US" dirty="0" smtClean="0"/>
              <a:t>数据库模块开发</a:t>
            </a:r>
            <a:endParaRPr lang="zh-CN" altLang="en-US" dirty="0"/>
          </a:p>
        </p:txBody>
      </p:sp>
      <p:sp>
        <p:nvSpPr>
          <p:cNvPr id="13" name="文本框 12"/>
          <p:cNvSpPr txBox="1"/>
          <p:nvPr/>
        </p:nvSpPr>
        <p:spPr>
          <a:xfrm>
            <a:off x="990140" y="4309377"/>
            <a:ext cx="1382110" cy="338554"/>
          </a:xfrm>
          <a:prstGeom prst="rect">
            <a:avLst/>
          </a:prstGeom>
          <a:noFill/>
        </p:spPr>
        <p:txBody>
          <a:bodyPr wrap="none" rtlCol="0">
            <a:spAutoFit/>
          </a:bodyPr>
          <a:lstStyle/>
          <a:p>
            <a:r>
              <a:rPr lang="en-US" altLang="zh-CN" dirty="0" smtClean="0"/>
              <a:t>5.</a:t>
            </a:r>
            <a:r>
              <a:rPr lang="zh-CN" altLang="en-US" dirty="0" smtClean="0"/>
              <a:t>数据流优化</a:t>
            </a:r>
            <a:endParaRPr lang="zh-CN" altLang="en-US" dirty="0"/>
          </a:p>
        </p:txBody>
      </p:sp>
      <p:sp>
        <p:nvSpPr>
          <p:cNvPr id="9" name="文本框 8"/>
          <p:cNvSpPr txBox="1"/>
          <p:nvPr/>
        </p:nvSpPr>
        <p:spPr>
          <a:xfrm>
            <a:off x="3152800" y="2956010"/>
            <a:ext cx="2952324" cy="1323439"/>
          </a:xfrm>
          <a:prstGeom prst="rect">
            <a:avLst/>
          </a:prstGeom>
          <a:noFill/>
        </p:spPr>
        <p:txBody>
          <a:bodyPr wrap="square" rtlCol="0">
            <a:spAutoFit/>
          </a:bodyPr>
          <a:lstStyle/>
          <a:p>
            <a:r>
              <a:rPr lang="zh-CN" altLang="en-US" dirty="0" smtClean="0"/>
              <a:t>       在程序的主体功能完成后，为了提升用户体验，降低操作的复杂度，实现了一些高级的</a:t>
            </a:r>
            <a:r>
              <a:rPr lang="en-US" altLang="zh-CN" dirty="0" smtClean="0"/>
              <a:t>UI</a:t>
            </a:r>
            <a:r>
              <a:rPr lang="zh-CN" altLang="en-US" dirty="0" smtClean="0"/>
              <a:t>功能，包括多图片选择，跨控件拖拽等功能。</a:t>
            </a:r>
            <a:endParaRPr lang="zh-CN" altLang="en-US" dirty="0"/>
          </a:p>
        </p:txBody>
      </p:sp>
      <p:sp>
        <p:nvSpPr>
          <p:cNvPr id="17" name="文本框 16"/>
          <p:cNvSpPr txBox="1"/>
          <p:nvPr/>
        </p:nvSpPr>
        <p:spPr>
          <a:xfrm>
            <a:off x="3152800" y="4478654"/>
            <a:ext cx="2952324" cy="1323439"/>
          </a:xfrm>
          <a:prstGeom prst="rect">
            <a:avLst/>
          </a:prstGeom>
          <a:noFill/>
        </p:spPr>
        <p:txBody>
          <a:bodyPr wrap="square" rtlCol="0">
            <a:spAutoFit/>
          </a:bodyPr>
          <a:lstStyle/>
          <a:p>
            <a:r>
              <a:rPr lang="zh-CN" altLang="en-US" dirty="0" smtClean="0"/>
              <a:t>       在完成了基本的</a:t>
            </a:r>
            <a:r>
              <a:rPr lang="zh-CN" altLang="en-US" dirty="0"/>
              <a:t>程序</a:t>
            </a:r>
            <a:r>
              <a:rPr lang="zh-CN" altLang="en-US" dirty="0" smtClean="0"/>
              <a:t>操作逻辑开发，郑州方面提出要将所有数据导入软件管理，则依次完成了数据库及数据自动录入模块的开发</a:t>
            </a:r>
            <a:endParaRPr lang="zh-CN" altLang="en-US" dirty="0"/>
          </a:p>
        </p:txBody>
      </p:sp>
      <p:sp>
        <p:nvSpPr>
          <p:cNvPr id="18" name="文本框 17"/>
          <p:cNvSpPr txBox="1"/>
          <p:nvPr/>
        </p:nvSpPr>
        <p:spPr>
          <a:xfrm>
            <a:off x="990140" y="3950198"/>
            <a:ext cx="1997663" cy="338554"/>
          </a:xfrm>
          <a:prstGeom prst="rect">
            <a:avLst/>
          </a:prstGeom>
          <a:noFill/>
        </p:spPr>
        <p:txBody>
          <a:bodyPr wrap="none" rtlCol="0">
            <a:spAutoFit/>
          </a:bodyPr>
          <a:lstStyle/>
          <a:p>
            <a:r>
              <a:rPr lang="en-US" altLang="zh-CN" dirty="0"/>
              <a:t>4</a:t>
            </a:r>
            <a:r>
              <a:rPr lang="en-US" altLang="zh-CN" dirty="0" smtClean="0"/>
              <a:t>.</a:t>
            </a:r>
            <a:r>
              <a:rPr lang="zh-CN" altLang="en-US" dirty="0" smtClean="0"/>
              <a:t>数据库连接池开发</a:t>
            </a:r>
            <a:endParaRPr lang="zh-CN" altLang="en-US" dirty="0"/>
          </a:p>
        </p:txBody>
      </p:sp>
      <p:sp>
        <p:nvSpPr>
          <p:cNvPr id="19" name="文本框 18"/>
          <p:cNvSpPr txBox="1"/>
          <p:nvPr/>
        </p:nvSpPr>
        <p:spPr>
          <a:xfrm>
            <a:off x="6033120" y="3748107"/>
            <a:ext cx="2952324" cy="2062103"/>
          </a:xfrm>
          <a:prstGeom prst="rect">
            <a:avLst/>
          </a:prstGeom>
          <a:noFill/>
        </p:spPr>
        <p:txBody>
          <a:bodyPr wrap="square" rtlCol="0">
            <a:spAutoFit/>
          </a:bodyPr>
          <a:lstStyle/>
          <a:p>
            <a:r>
              <a:rPr lang="zh-CN" altLang="en-US" dirty="0" smtClean="0"/>
              <a:t>       在实际的使用过程中，程序需要反复的访问数据库，且访问存在的并发的特质，在数据量稍微增大的时候，就容易照成程序的假死，于是设计并实现了连接池模块，保证了数据访问的并发且脱离主</a:t>
            </a:r>
            <a:r>
              <a:rPr lang="en-US" altLang="zh-CN" dirty="0" smtClean="0"/>
              <a:t>UI</a:t>
            </a:r>
            <a:r>
              <a:rPr lang="zh-CN" altLang="en-US" dirty="0" smtClean="0"/>
              <a:t>线程，实现前后端操作的分离。</a:t>
            </a:r>
            <a:endParaRPr lang="zh-CN" altLang="en-US" dirty="0"/>
          </a:p>
        </p:txBody>
      </p:sp>
      <p:sp>
        <p:nvSpPr>
          <p:cNvPr id="20" name="文本框 19"/>
          <p:cNvSpPr txBox="1"/>
          <p:nvPr/>
        </p:nvSpPr>
        <p:spPr>
          <a:xfrm>
            <a:off x="328413" y="4703462"/>
            <a:ext cx="2952324" cy="2308324"/>
          </a:xfrm>
          <a:prstGeom prst="rect">
            <a:avLst/>
          </a:prstGeom>
          <a:noFill/>
        </p:spPr>
        <p:txBody>
          <a:bodyPr wrap="square" rtlCol="0">
            <a:spAutoFit/>
          </a:bodyPr>
          <a:lstStyle/>
          <a:p>
            <a:r>
              <a:rPr lang="zh-CN" altLang="en-US" dirty="0" smtClean="0"/>
              <a:t>       原程序需要利用高清照片进行图像处理，所以图片数据偏大。且</a:t>
            </a:r>
            <a:r>
              <a:rPr lang="en-US" altLang="zh-CN" dirty="0" smtClean="0"/>
              <a:t>UI</a:t>
            </a:r>
            <a:r>
              <a:rPr lang="zh-CN" altLang="en-US" dirty="0" smtClean="0"/>
              <a:t>程序反复引用图片数据容易导致程序内存使用超出</a:t>
            </a:r>
            <a:r>
              <a:rPr lang="en-US" altLang="zh-CN" dirty="0" smtClean="0"/>
              <a:t>WPF</a:t>
            </a:r>
            <a:r>
              <a:rPr lang="zh-CN" altLang="en-US" dirty="0" smtClean="0"/>
              <a:t>上限。通过利用临时文件构建数据流的方式，大大的降低内存占用量，单程序数据满载从溢出（大于</a:t>
            </a:r>
            <a:r>
              <a:rPr lang="en-US" altLang="zh-CN" dirty="0" smtClean="0"/>
              <a:t>1GB</a:t>
            </a:r>
            <a:r>
              <a:rPr lang="zh-CN" altLang="en-US" dirty="0" smtClean="0"/>
              <a:t>）降低到</a:t>
            </a:r>
            <a:r>
              <a:rPr lang="en-US" altLang="zh-CN" dirty="0" smtClean="0"/>
              <a:t>200MB</a:t>
            </a:r>
            <a:r>
              <a:rPr lang="zh-CN" altLang="en-US" dirty="0" smtClean="0"/>
              <a:t>左右。</a:t>
            </a:r>
            <a:endParaRPr lang="zh-CN" altLang="en-US" dirty="0"/>
          </a:p>
        </p:txBody>
      </p:sp>
      <p:pic>
        <p:nvPicPr>
          <p:cNvPr id="10" name="图片 9"/>
          <p:cNvPicPr>
            <a:picLocks noChangeAspect="1"/>
          </p:cNvPicPr>
          <p:nvPr/>
        </p:nvPicPr>
        <p:blipFill>
          <a:blip r:embed="rId4"/>
          <a:stretch>
            <a:fillRect/>
          </a:stretch>
        </p:blipFill>
        <p:spPr>
          <a:xfrm>
            <a:off x="2987803" y="1278304"/>
            <a:ext cx="7115175" cy="3352800"/>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4808" y="1174635"/>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7674" y="2442374"/>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616624" cy="523220"/>
          </a:xfrm>
          <a:prstGeom prst="rect">
            <a:avLst/>
          </a:prstGeom>
          <a:noFill/>
        </p:spPr>
        <p:txBody>
          <a:bodyPr wrap="square" rtlCol="0">
            <a:spAutoFit/>
          </a:bodyPr>
          <a:lstStyle/>
          <a:p>
            <a:r>
              <a:rPr lang="en-US" altLang="zh-CN" sz="2800" dirty="0" smtClean="0"/>
              <a:t>Kinect 2</a:t>
            </a:r>
            <a:r>
              <a:rPr lang="zh-CN" altLang="en-US" sz="2800" dirty="0" smtClean="0"/>
              <a:t>抠图与融合</a:t>
            </a:r>
            <a:r>
              <a:rPr lang="en-US" altLang="zh-CN" sz="2800" dirty="0" smtClean="0"/>
              <a:t>SDK</a:t>
            </a:r>
            <a:r>
              <a:rPr lang="zh-CN" altLang="en-US" sz="2800" dirty="0" smtClean="0"/>
              <a:t>项目</a:t>
            </a:r>
            <a:endParaRPr lang="zh-CN" altLang="en-US" sz="2800" dirty="0"/>
          </a:p>
        </p:txBody>
      </p:sp>
      <p:sp>
        <p:nvSpPr>
          <p:cNvPr id="2" name="TextBox 1"/>
          <p:cNvSpPr txBox="1"/>
          <p:nvPr/>
        </p:nvSpPr>
        <p:spPr>
          <a:xfrm>
            <a:off x="632519" y="2019306"/>
            <a:ext cx="1620957" cy="338554"/>
          </a:xfrm>
          <a:prstGeom prst="rect">
            <a:avLst/>
          </a:prstGeom>
          <a:noFill/>
        </p:spPr>
        <p:txBody>
          <a:bodyPr wrap="none" rtlCol="0">
            <a:spAutoFit/>
          </a:bodyPr>
          <a:lstStyle/>
          <a:p>
            <a:r>
              <a:rPr lang="zh-CN" altLang="en-US" dirty="0" smtClean="0"/>
              <a:t>角色：软件开发</a:t>
            </a:r>
            <a:endParaRPr lang="zh-CN" altLang="en-US" dirty="0"/>
          </a:p>
        </p:txBody>
      </p:sp>
      <p:sp>
        <p:nvSpPr>
          <p:cNvPr id="6" name="TextBox 3"/>
          <p:cNvSpPr txBox="1"/>
          <p:nvPr/>
        </p:nvSpPr>
        <p:spPr>
          <a:xfrm>
            <a:off x="704528" y="2879718"/>
            <a:ext cx="6336704" cy="1323439"/>
          </a:xfrm>
          <a:prstGeom prst="rect">
            <a:avLst/>
          </a:prstGeom>
          <a:noFill/>
        </p:spPr>
        <p:txBody>
          <a:bodyPr wrap="square" rtlCol="0">
            <a:spAutoFit/>
          </a:bodyPr>
          <a:lstStyle/>
          <a:p>
            <a:r>
              <a:rPr lang="zh-CN" altLang="en-US" dirty="0" smtClean="0"/>
              <a:t>     基于</a:t>
            </a:r>
            <a:r>
              <a:rPr lang="en-US" altLang="zh-CN" dirty="0" smtClean="0"/>
              <a:t>Unity3D</a:t>
            </a:r>
            <a:r>
              <a:rPr lang="zh-CN" altLang="en-US" dirty="0" smtClean="0"/>
              <a:t>的用户程序与</a:t>
            </a:r>
            <a:r>
              <a:rPr lang="en-US" altLang="zh-CN" dirty="0" smtClean="0"/>
              <a:t>Kinect2 SDK</a:t>
            </a:r>
            <a:r>
              <a:rPr lang="zh-CN" altLang="en-US" dirty="0" smtClean="0"/>
              <a:t>的接口</a:t>
            </a:r>
            <a:r>
              <a:rPr lang="en-US" altLang="zh-CN" dirty="0" smtClean="0"/>
              <a:t>API</a:t>
            </a:r>
            <a:r>
              <a:rPr lang="zh-CN" altLang="en-US" dirty="0" smtClean="0"/>
              <a:t>实现。客户要求</a:t>
            </a:r>
            <a:r>
              <a:rPr lang="en-US" altLang="zh-CN" dirty="0" smtClean="0"/>
              <a:t>SDK</a:t>
            </a:r>
            <a:r>
              <a:rPr lang="zh-CN" altLang="en-US" dirty="0" smtClean="0"/>
              <a:t>必须执行在</a:t>
            </a:r>
            <a:r>
              <a:rPr lang="en-US" altLang="zh-CN" dirty="0" smtClean="0"/>
              <a:t>Unity3D</a:t>
            </a:r>
            <a:r>
              <a:rPr lang="zh-CN" altLang="en-US" dirty="0" smtClean="0"/>
              <a:t>上，而</a:t>
            </a:r>
            <a:r>
              <a:rPr lang="en-US" altLang="zh-CN" dirty="0" smtClean="0"/>
              <a:t>Kinect2</a:t>
            </a:r>
            <a:r>
              <a:rPr lang="zh-CN" altLang="en-US" dirty="0" smtClean="0"/>
              <a:t>的</a:t>
            </a:r>
            <a:r>
              <a:rPr lang="en-US" altLang="zh-CN" dirty="0" smtClean="0"/>
              <a:t>SDK</a:t>
            </a:r>
            <a:r>
              <a:rPr lang="zh-CN" altLang="en-US" dirty="0" smtClean="0"/>
              <a:t>仅支持</a:t>
            </a:r>
            <a:r>
              <a:rPr lang="en-US" altLang="zh-CN" dirty="0" smtClean="0"/>
              <a:t>FrameWork4</a:t>
            </a:r>
            <a:r>
              <a:rPr lang="zh-CN" altLang="en-US" dirty="0" smtClean="0"/>
              <a:t>以上的版本。同语言不同解释器使得一个简单的项目复杂化。经过探索测试后，设计出进程间通讯的方式，规避了系统版本间差异带来的潜在风险，简单可靠。</a:t>
            </a:r>
            <a:endParaRPr lang="en-US" altLang="zh-CN" dirty="0" smtClean="0"/>
          </a:p>
        </p:txBody>
      </p:sp>
      <p:sp>
        <p:nvSpPr>
          <p:cNvPr id="8"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3" y="4313857"/>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229200"/>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Demo</a:t>
            </a:r>
            <a:r>
              <a:rPr lang="zh-CN" altLang="en-US" sz="2800" dirty="0" smtClean="0"/>
              <a:t>项目</a:t>
            </a:r>
            <a:endParaRPr lang="zh-CN" altLang="en-US" sz="2800" dirty="0"/>
          </a:p>
        </p:txBody>
      </p:sp>
      <p:sp>
        <p:nvSpPr>
          <p:cNvPr id="7" name="TextBox 1"/>
          <p:cNvSpPr txBox="1"/>
          <p:nvPr/>
        </p:nvSpPr>
        <p:spPr>
          <a:xfrm>
            <a:off x="632519" y="2019306"/>
            <a:ext cx="2852063" cy="338554"/>
          </a:xfrm>
          <a:prstGeom prst="rect">
            <a:avLst/>
          </a:prstGeom>
          <a:noFill/>
        </p:spPr>
        <p:txBody>
          <a:bodyPr wrap="none" rtlCol="0">
            <a:spAutoFit/>
          </a:bodyPr>
          <a:lstStyle/>
          <a:p>
            <a:r>
              <a:rPr lang="zh-CN" altLang="en-US" dirty="0" smtClean="0"/>
              <a:t>角色：方案设计</a:t>
            </a:r>
            <a:r>
              <a:rPr lang="zh-CN" altLang="en-US" dirty="0"/>
              <a:t>，开发，</a:t>
            </a:r>
            <a:r>
              <a:rPr lang="zh-CN" altLang="en-US" dirty="0" smtClean="0"/>
              <a:t>实施</a:t>
            </a:r>
            <a:endParaRPr lang="zh-CN" altLang="en-US" dirty="0"/>
          </a:p>
        </p:txBody>
      </p:sp>
      <p:sp>
        <p:nvSpPr>
          <p:cNvPr id="8"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sp>
        <p:nvSpPr>
          <p:cNvPr id="10" name="文本框 9"/>
          <p:cNvSpPr txBox="1"/>
          <p:nvPr/>
        </p:nvSpPr>
        <p:spPr>
          <a:xfrm>
            <a:off x="632519" y="2780928"/>
            <a:ext cx="2952324" cy="1323439"/>
          </a:xfrm>
          <a:prstGeom prst="rect">
            <a:avLst/>
          </a:prstGeom>
          <a:noFill/>
        </p:spPr>
        <p:txBody>
          <a:bodyPr wrap="square" rtlCol="0">
            <a:spAutoFit/>
          </a:bodyPr>
          <a:lstStyle/>
          <a:p>
            <a:r>
              <a:rPr lang="zh-CN" altLang="en-US" dirty="0" smtClean="0"/>
              <a:t>       </a:t>
            </a:r>
            <a:r>
              <a:rPr lang="en-US" altLang="zh-CN" dirty="0" smtClean="0"/>
              <a:t>1.</a:t>
            </a:r>
            <a:r>
              <a:rPr lang="zh-CN" altLang="en-US" dirty="0" smtClean="0"/>
              <a:t>这是一个很典型的“时间紧，环境生，要求高”的项目。需要在一个月的时间里开发出一个只有初步想法的产品级应用。</a:t>
            </a:r>
            <a:endParaRPr lang="zh-CN" altLang="en-US" dirty="0"/>
          </a:p>
        </p:txBody>
      </p:sp>
      <p:sp>
        <p:nvSpPr>
          <p:cNvPr id="11" name="文本框 10"/>
          <p:cNvSpPr txBox="1"/>
          <p:nvPr/>
        </p:nvSpPr>
        <p:spPr>
          <a:xfrm>
            <a:off x="632519" y="4101498"/>
            <a:ext cx="2952324" cy="1323439"/>
          </a:xfrm>
          <a:prstGeom prst="rect">
            <a:avLst/>
          </a:prstGeom>
          <a:noFill/>
        </p:spPr>
        <p:txBody>
          <a:bodyPr wrap="square" rtlCol="0">
            <a:spAutoFit/>
          </a:bodyPr>
          <a:lstStyle/>
          <a:p>
            <a:r>
              <a:rPr lang="zh-CN" altLang="en-US" dirty="0" smtClean="0"/>
              <a:t>       </a:t>
            </a:r>
            <a:r>
              <a:rPr lang="en-US" altLang="zh-CN" dirty="0"/>
              <a:t>2</a:t>
            </a:r>
            <a:r>
              <a:rPr lang="en-US" altLang="zh-CN" dirty="0" smtClean="0"/>
              <a:t>.</a:t>
            </a:r>
            <a:r>
              <a:rPr lang="zh-CN" altLang="en-US" dirty="0" smtClean="0"/>
              <a:t>在分析了产品需求后，我根据应用环境和特点，设计了基于</a:t>
            </a:r>
            <a:r>
              <a:rPr lang="en-US" altLang="zh-CN" dirty="0" smtClean="0"/>
              <a:t>FTP</a:t>
            </a:r>
            <a:r>
              <a:rPr lang="zh-CN" altLang="en-US" dirty="0" smtClean="0"/>
              <a:t>通讯模式的软件结构，保证了系统结构的简洁和可靠。</a:t>
            </a:r>
            <a:endParaRPr lang="zh-CN" altLang="en-US" dirty="0"/>
          </a:p>
        </p:txBody>
      </p:sp>
      <p:sp>
        <p:nvSpPr>
          <p:cNvPr id="12" name="文本框 11"/>
          <p:cNvSpPr txBox="1"/>
          <p:nvPr/>
        </p:nvSpPr>
        <p:spPr>
          <a:xfrm>
            <a:off x="632519" y="5448755"/>
            <a:ext cx="2952324" cy="830997"/>
          </a:xfrm>
          <a:prstGeom prst="rect">
            <a:avLst/>
          </a:prstGeom>
          <a:noFill/>
        </p:spPr>
        <p:txBody>
          <a:bodyPr wrap="square" rtlCol="0">
            <a:spAutoFit/>
          </a:bodyPr>
          <a:lstStyle/>
          <a:p>
            <a:r>
              <a:rPr lang="zh-CN" altLang="en-US" dirty="0" smtClean="0"/>
              <a:t>       </a:t>
            </a:r>
            <a:r>
              <a:rPr lang="en-US" altLang="zh-CN" dirty="0" smtClean="0"/>
              <a:t>3.</a:t>
            </a:r>
            <a:r>
              <a:rPr lang="zh-CN" altLang="en-US" dirty="0" smtClean="0"/>
              <a:t>独立开发基于</a:t>
            </a:r>
            <a:r>
              <a:rPr lang="en-US" altLang="zh-CN" dirty="0" smtClean="0"/>
              <a:t>FTP</a:t>
            </a:r>
            <a:r>
              <a:rPr lang="zh-CN" altLang="en-US" dirty="0" smtClean="0"/>
              <a:t>的通讯模块。并且通过压力测试，保证</a:t>
            </a:r>
            <a:r>
              <a:rPr lang="en-US" altLang="zh-CN" dirty="0" smtClean="0"/>
              <a:t>PC</a:t>
            </a:r>
            <a:r>
              <a:rPr lang="zh-CN" altLang="en-US" dirty="0" smtClean="0"/>
              <a:t>端接收到数据的完整。</a:t>
            </a:r>
            <a:endParaRPr lang="zh-CN" altLang="en-US" dirty="0"/>
          </a:p>
        </p:txBody>
      </p:sp>
      <p:sp>
        <p:nvSpPr>
          <p:cNvPr id="13" name="文本框 12"/>
          <p:cNvSpPr txBox="1"/>
          <p:nvPr/>
        </p:nvSpPr>
        <p:spPr>
          <a:xfrm>
            <a:off x="3296816" y="80875"/>
            <a:ext cx="2952324" cy="1323439"/>
          </a:xfrm>
          <a:prstGeom prst="rect">
            <a:avLst/>
          </a:prstGeom>
          <a:noFill/>
        </p:spPr>
        <p:txBody>
          <a:bodyPr wrap="square" rtlCol="0">
            <a:spAutoFit/>
          </a:bodyPr>
          <a:lstStyle/>
          <a:p>
            <a:r>
              <a:rPr lang="zh-CN" altLang="en-US" dirty="0" smtClean="0"/>
              <a:t>       </a:t>
            </a:r>
            <a:r>
              <a:rPr lang="en-US" altLang="zh-CN" dirty="0" smtClean="0"/>
              <a:t>4.</a:t>
            </a:r>
            <a:r>
              <a:rPr lang="zh-CN" altLang="en-US" dirty="0" smtClean="0"/>
              <a:t>在</a:t>
            </a:r>
            <a:r>
              <a:rPr lang="en-US" altLang="zh-CN" dirty="0" smtClean="0"/>
              <a:t>PC</a:t>
            </a:r>
            <a:r>
              <a:rPr lang="zh-CN" altLang="en-US" dirty="0" smtClean="0"/>
              <a:t>端，为交互设计了多种动画模块，提升了交互的友好程度。同时为了保证现场运行的可靠性，为</a:t>
            </a:r>
            <a:r>
              <a:rPr lang="en-US" altLang="zh-CN" dirty="0" smtClean="0"/>
              <a:t>PC</a:t>
            </a:r>
            <a:r>
              <a:rPr lang="zh-CN" altLang="en-US" dirty="0" smtClean="0"/>
              <a:t>端加入了大量产品级的异常处理功能；</a:t>
            </a:r>
            <a:endParaRPr lang="zh-CN" altLang="en-US" dirty="0"/>
          </a:p>
        </p:txBody>
      </p:sp>
      <p:pic>
        <p:nvPicPr>
          <p:cNvPr id="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65" r="45036"/>
          <a:stretch/>
        </p:blipFill>
        <p:spPr bwMode="auto">
          <a:xfrm>
            <a:off x="5241032"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068" t="-863"/>
          <a:stretch/>
        </p:blipFill>
        <p:spPr bwMode="auto">
          <a:xfrm>
            <a:off x="5097016"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文本框 15"/>
          <p:cNvSpPr txBox="1"/>
          <p:nvPr/>
        </p:nvSpPr>
        <p:spPr>
          <a:xfrm>
            <a:off x="3484582" y="1744186"/>
            <a:ext cx="2952324" cy="1077218"/>
          </a:xfrm>
          <a:prstGeom prst="rect">
            <a:avLst/>
          </a:prstGeom>
          <a:noFill/>
        </p:spPr>
        <p:txBody>
          <a:bodyPr wrap="square" rtlCol="0">
            <a:spAutoFit/>
          </a:bodyPr>
          <a:lstStyle/>
          <a:p>
            <a:r>
              <a:rPr lang="zh-CN" altLang="en-US" dirty="0" smtClean="0"/>
              <a:t>       </a:t>
            </a:r>
            <a:r>
              <a:rPr lang="en-US" altLang="zh-CN" dirty="0"/>
              <a:t>5</a:t>
            </a:r>
            <a:r>
              <a:rPr lang="en-US" altLang="zh-CN" dirty="0" smtClean="0"/>
              <a:t>.</a:t>
            </a:r>
            <a:r>
              <a:rPr lang="zh-CN" altLang="en-US" dirty="0" smtClean="0"/>
              <a:t>克服现场多种困难部署系统，并且稳定运行到代理商大会结束，且受到了一致的好评 ；</a:t>
            </a:r>
            <a:endParaRPr lang="zh-CN" altLang="en-US" dirty="0"/>
          </a:p>
        </p:txBody>
      </p:sp>
      <p:sp>
        <p:nvSpPr>
          <p:cNvPr id="17" name="文本框 16"/>
          <p:cNvSpPr txBox="1"/>
          <p:nvPr/>
        </p:nvSpPr>
        <p:spPr>
          <a:xfrm>
            <a:off x="3584843" y="2984809"/>
            <a:ext cx="2952324" cy="584775"/>
          </a:xfrm>
          <a:prstGeom prst="rect">
            <a:avLst/>
          </a:prstGeom>
          <a:noFill/>
        </p:spPr>
        <p:txBody>
          <a:bodyPr wrap="square" rtlCol="0">
            <a:spAutoFit/>
          </a:bodyPr>
          <a:lstStyle/>
          <a:p>
            <a:r>
              <a:rPr lang="zh-CN" altLang="en-US" dirty="0" smtClean="0"/>
              <a:t>       </a:t>
            </a:r>
            <a:r>
              <a:rPr lang="en-US" altLang="zh-CN" dirty="0" smtClean="0"/>
              <a:t>6.</a:t>
            </a:r>
            <a:r>
              <a:rPr lang="zh-CN" altLang="en-US" dirty="0" smtClean="0"/>
              <a:t>该系统又在中国人寿再次部署演示；</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430291" y="2909171"/>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281394" cy="338554"/>
          </a:xfrm>
          <a:prstGeom prst="rect">
            <a:avLst/>
          </a:prstGeom>
          <a:noFill/>
        </p:spPr>
        <p:txBody>
          <a:bodyPr wrap="none" rtlCol="0">
            <a:spAutoFit/>
          </a:bodyPr>
          <a:lstStyle/>
          <a:p>
            <a:r>
              <a:rPr lang="zh-CN" altLang="en-US" dirty="0" smtClean="0"/>
              <a:t>角色：</a:t>
            </a:r>
            <a:r>
              <a:rPr lang="en-US" altLang="zh-CN" dirty="0" smtClean="0"/>
              <a:t>PL</a:t>
            </a:r>
            <a:r>
              <a:rPr lang="zh-CN" altLang="en-US" dirty="0" smtClean="0"/>
              <a:t>，</a:t>
            </a:r>
            <a:r>
              <a:rPr lang="zh-CN" altLang="en-US" dirty="0"/>
              <a:t>开发</a:t>
            </a:r>
            <a:r>
              <a:rPr lang="zh-CN" altLang="en-US" dirty="0" smtClean="0"/>
              <a:t>，</a:t>
            </a:r>
            <a:r>
              <a:rPr lang="zh-CN" altLang="en-US" dirty="0"/>
              <a:t>测试</a:t>
            </a:r>
          </a:p>
        </p:txBody>
      </p:sp>
      <p:sp>
        <p:nvSpPr>
          <p:cNvPr id="8"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sp>
        <p:nvSpPr>
          <p:cNvPr id="9" name="文本框 8"/>
          <p:cNvSpPr txBox="1"/>
          <p:nvPr/>
        </p:nvSpPr>
        <p:spPr>
          <a:xfrm>
            <a:off x="632519" y="2780928"/>
            <a:ext cx="2952324" cy="338554"/>
          </a:xfrm>
          <a:prstGeom prst="rect">
            <a:avLst/>
          </a:prstGeom>
          <a:noFill/>
        </p:spPr>
        <p:txBody>
          <a:bodyPr wrap="square" rtlCol="0">
            <a:spAutoFit/>
          </a:bodyPr>
          <a:lstStyle/>
          <a:p>
            <a:r>
              <a:rPr lang="zh-CN" altLang="en-US" dirty="0" smtClean="0"/>
              <a:t>       </a:t>
            </a:r>
            <a:r>
              <a:rPr lang="en-US" altLang="zh-CN" dirty="0" smtClean="0"/>
              <a:t>1.</a:t>
            </a:r>
            <a:r>
              <a:rPr lang="zh-CN" altLang="en-US" dirty="0" smtClean="0"/>
              <a:t>可行性论证</a:t>
            </a:r>
            <a:endParaRPr lang="zh-CN" altLang="en-US" dirty="0"/>
          </a:p>
        </p:txBody>
      </p:sp>
      <p:sp>
        <p:nvSpPr>
          <p:cNvPr id="10" name="文本框 9"/>
          <p:cNvSpPr txBox="1"/>
          <p:nvPr/>
        </p:nvSpPr>
        <p:spPr>
          <a:xfrm>
            <a:off x="3387706" y="506569"/>
            <a:ext cx="2952324" cy="1569660"/>
          </a:xfrm>
          <a:prstGeom prst="rect">
            <a:avLst/>
          </a:prstGeom>
          <a:noFill/>
        </p:spPr>
        <p:txBody>
          <a:bodyPr wrap="square" rtlCol="0">
            <a:spAutoFit/>
          </a:bodyPr>
          <a:lstStyle/>
          <a:p>
            <a:r>
              <a:rPr lang="zh-CN" altLang="en-US" dirty="0" smtClean="0"/>
              <a:t>       在可行性论证阶段，根据日本的要求，在</a:t>
            </a:r>
            <a:r>
              <a:rPr lang="en-US" altLang="zh-CN" dirty="0" smtClean="0"/>
              <a:t>Demo</a:t>
            </a:r>
            <a:r>
              <a:rPr lang="zh-CN" altLang="en-US" dirty="0" smtClean="0"/>
              <a:t>程序基础上，添加一个图片浏览的功能。我采用了各大门户网站流行的设计方式，交付了一个日方认可的论证版本。</a:t>
            </a:r>
            <a:endParaRPr lang="zh-CN" altLang="en-US" dirty="0"/>
          </a:p>
        </p:txBody>
      </p:sp>
      <p:sp>
        <p:nvSpPr>
          <p:cNvPr id="11" name="文本框 10"/>
          <p:cNvSpPr txBox="1"/>
          <p:nvPr/>
        </p:nvSpPr>
        <p:spPr>
          <a:xfrm>
            <a:off x="632519" y="3218727"/>
            <a:ext cx="2952324" cy="338554"/>
          </a:xfrm>
          <a:prstGeom prst="rect">
            <a:avLst/>
          </a:prstGeom>
          <a:noFill/>
        </p:spPr>
        <p:txBody>
          <a:bodyPr wrap="square" rtlCol="0">
            <a:spAutoFit/>
          </a:bodyPr>
          <a:lstStyle/>
          <a:p>
            <a:r>
              <a:rPr lang="zh-CN" altLang="en-US" dirty="0" smtClean="0"/>
              <a:t>       </a:t>
            </a:r>
            <a:r>
              <a:rPr lang="en-US" altLang="zh-CN" dirty="0" smtClean="0"/>
              <a:t>2.</a:t>
            </a:r>
            <a:r>
              <a:rPr lang="zh-CN" altLang="en-US" dirty="0" smtClean="0"/>
              <a:t>项目</a:t>
            </a:r>
            <a:r>
              <a:rPr lang="en-US" altLang="zh-CN" dirty="0" smtClean="0"/>
              <a:t>Proposal</a:t>
            </a:r>
            <a:endParaRPr lang="zh-CN" altLang="en-US" dirty="0"/>
          </a:p>
        </p:txBody>
      </p:sp>
      <p:sp>
        <p:nvSpPr>
          <p:cNvPr id="12" name="文本框 11"/>
          <p:cNvSpPr txBox="1"/>
          <p:nvPr/>
        </p:nvSpPr>
        <p:spPr>
          <a:xfrm>
            <a:off x="632519" y="3656526"/>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文本框 12"/>
          <p:cNvSpPr txBox="1"/>
          <p:nvPr/>
        </p:nvSpPr>
        <p:spPr>
          <a:xfrm>
            <a:off x="632519" y="4094325"/>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文本框 13"/>
          <p:cNvSpPr txBox="1"/>
          <p:nvPr/>
        </p:nvSpPr>
        <p:spPr>
          <a:xfrm>
            <a:off x="652156" y="4532124"/>
            <a:ext cx="2952324" cy="338554"/>
          </a:xfrm>
          <a:prstGeom prst="rect">
            <a:avLst/>
          </a:prstGeom>
          <a:noFill/>
        </p:spPr>
        <p:txBody>
          <a:bodyPr wrap="square" rtlCol="0">
            <a:spAutoFit/>
          </a:bodyPr>
          <a:lstStyle/>
          <a:p>
            <a:r>
              <a:rPr lang="zh-CN" altLang="en-US" dirty="0" smtClean="0"/>
              <a:t>       </a:t>
            </a:r>
            <a:r>
              <a:rPr lang="en-US" altLang="zh-CN" dirty="0" smtClean="0"/>
              <a:t>5. </a:t>
            </a:r>
            <a:r>
              <a:rPr lang="zh-CN" altLang="en-US" dirty="0" smtClean="0"/>
              <a:t>发布</a:t>
            </a:r>
            <a:endParaRPr lang="zh-CN" altLang="en-US" dirty="0"/>
          </a:p>
        </p:txBody>
      </p:sp>
      <p:sp>
        <p:nvSpPr>
          <p:cNvPr id="15" name="文本框 14"/>
          <p:cNvSpPr txBox="1"/>
          <p:nvPr/>
        </p:nvSpPr>
        <p:spPr>
          <a:xfrm>
            <a:off x="3392854" y="2141509"/>
            <a:ext cx="3672408" cy="1077218"/>
          </a:xfrm>
          <a:prstGeom prst="rect">
            <a:avLst/>
          </a:prstGeom>
          <a:noFill/>
        </p:spPr>
        <p:txBody>
          <a:bodyPr wrap="square" rtlCol="0">
            <a:spAutoFit/>
          </a:bodyPr>
          <a:lstStyle/>
          <a:p>
            <a:r>
              <a:rPr lang="zh-CN" altLang="en-US" dirty="0" smtClean="0"/>
              <a:t>       在日方提出了基本的</a:t>
            </a:r>
            <a:r>
              <a:rPr lang="en-US" altLang="zh-CN" dirty="0" smtClean="0"/>
              <a:t>requirement</a:t>
            </a:r>
            <a:r>
              <a:rPr lang="zh-CN" altLang="en-US" dirty="0" smtClean="0"/>
              <a:t>之后，选择技术路线，并且在</a:t>
            </a:r>
            <a:endParaRPr lang="en-US" altLang="zh-CN" dirty="0" smtClean="0"/>
          </a:p>
          <a:p>
            <a:r>
              <a:rPr lang="zh-CN" altLang="en-US" dirty="0" smtClean="0"/>
              <a:t>多次与日方沟通之后，确定了</a:t>
            </a:r>
            <a:endParaRPr lang="en-US" altLang="zh-CN" dirty="0" smtClean="0"/>
          </a:p>
          <a:p>
            <a:r>
              <a:rPr lang="zh-CN" altLang="en-US" dirty="0" smtClean="0"/>
              <a:t>项目</a:t>
            </a:r>
            <a:r>
              <a:rPr lang="en-US" altLang="zh-CN" dirty="0" smtClean="0"/>
              <a:t>Proposal</a:t>
            </a:r>
            <a:r>
              <a:rPr lang="zh-CN" altLang="en-US" dirty="0" smtClean="0"/>
              <a:t>。</a:t>
            </a:r>
            <a:endParaRPr lang="zh-CN" altLang="en-US" dirty="0"/>
          </a:p>
        </p:txBody>
      </p:sp>
      <p:sp>
        <p:nvSpPr>
          <p:cNvPr id="16" name="文本框 15"/>
          <p:cNvSpPr txBox="1"/>
          <p:nvPr/>
        </p:nvSpPr>
        <p:spPr>
          <a:xfrm>
            <a:off x="3387706" y="3444621"/>
            <a:ext cx="2952324" cy="2062103"/>
          </a:xfrm>
          <a:prstGeom prst="rect">
            <a:avLst/>
          </a:prstGeom>
          <a:noFill/>
        </p:spPr>
        <p:txBody>
          <a:bodyPr wrap="square" rtlCol="0">
            <a:spAutoFit/>
          </a:bodyPr>
          <a:lstStyle/>
          <a:p>
            <a:r>
              <a:rPr lang="zh-CN" altLang="en-US" dirty="0" smtClean="0"/>
              <a:t>       </a:t>
            </a:r>
            <a:r>
              <a:rPr lang="en-US" altLang="zh-CN" dirty="0" smtClean="0"/>
              <a:t>Preparation Tool</a:t>
            </a:r>
            <a:r>
              <a:rPr lang="zh-CN" altLang="en-US" dirty="0" smtClean="0"/>
              <a:t>是一个</a:t>
            </a:r>
            <a:r>
              <a:rPr lang="en-US" altLang="zh-CN" dirty="0" smtClean="0"/>
              <a:t>GUI</a:t>
            </a:r>
            <a:r>
              <a:rPr lang="zh-CN" altLang="en-US" dirty="0" smtClean="0"/>
              <a:t>集成工具，用于替代批处理文件，要求操作界面友好、容错。基于</a:t>
            </a:r>
            <a:r>
              <a:rPr lang="en-US" altLang="zh-CN" dirty="0" smtClean="0"/>
              <a:t>UI</a:t>
            </a:r>
            <a:r>
              <a:rPr lang="zh-CN" altLang="en-US" dirty="0" smtClean="0"/>
              <a:t>设计的基础上，我制定了软件结构并且独立开发、测试了该工具。到目前为止，</a:t>
            </a:r>
            <a:r>
              <a:rPr lang="en-US" altLang="zh-CN" dirty="0" smtClean="0"/>
              <a:t>Preparation Tool</a:t>
            </a:r>
            <a:r>
              <a:rPr lang="zh-CN" altLang="en-US" dirty="0" smtClean="0"/>
              <a:t>总共迭代了</a:t>
            </a:r>
            <a:r>
              <a:rPr lang="en-US" altLang="zh-CN" dirty="0" smtClean="0"/>
              <a:t>5</a:t>
            </a:r>
            <a:r>
              <a:rPr lang="zh-CN" altLang="en-US" dirty="0" smtClean="0"/>
              <a:t>个版本。</a:t>
            </a:r>
            <a:endParaRPr lang="zh-CN" altLang="en-US" dirty="0"/>
          </a:p>
        </p:txBody>
      </p:sp>
      <p:sp>
        <p:nvSpPr>
          <p:cNvPr id="17" name="文本框 16"/>
          <p:cNvSpPr txBox="1"/>
          <p:nvPr/>
        </p:nvSpPr>
        <p:spPr>
          <a:xfrm>
            <a:off x="6681192" y="1159702"/>
            <a:ext cx="2952324" cy="2554545"/>
          </a:xfrm>
          <a:prstGeom prst="rect">
            <a:avLst/>
          </a:prstGeom>
          <a:noFill/>
        </p:spPr>
        <p:txBody>
          <a:bodyPr wrap="square" rtlCol="0">
            <a:spAutoFit/>
          </a:bodyPr>
          <a:lstStyle/>
          <a:p>
            <a:r>
              <a:rPr lang="zh-CN" altLang="en-US" dirty="0" smtClean="0"/>
              <a:t>       根据日方要求，</a:t>
            </a:r>
            <a:r>
              <a:rPr lang="en-US" altLang="zh-CN" dirty="0" smtClean="0"/>
              <a:t>Viewer</a:t>
            </a:r>
            <a:r>
              <a:rPr lang="zh-CN" altLang="en-US" dirty="0" smtClean="0"/>
              <a:t>是一个网站，能够显示由</a:t>
            </a:r>
            <a:r>
              <a:rPr lang="en-US" altLang="zh-CN" dirty="0" smtClean="0"/>
              <a:t>Preparation Tool</a:t>
            </a:r>
            <a:r>
              <a:rPr lang="zh-CN" altLang="en-US" dirty="0" smtClean="0"/>
              <a:t>计算生成的数据。在该部分，我独立开发了服务端程序，在日方给的基础上开发了自动数据导入、数据纠错、图片浏览模块、图片地理信息计算功能。并且设计测试</a:t>
            </a:r>
            <a:r>
              <a:rPr lang="en-US" altLang="zh-CN" dirty="0" smtClean="0"/>
              <a:t>case</a:t>
            </a:r>
            <a:r>
              <a:rPr lang="zh-CN" altLang="en-US" dirty="0" smtClean="0"/>
              <a:t>，测试通过。到目前为止，</a:t>
            </a:r>
            <a:r>
              <a:rPr lang="en-US" altLang="zh-CN" dirty="0" smtClean="0"/>
              <a:t>Viewer</a:t>
            </a:r>
            <a:r>
              <a:rPr lang="zh-CN" altLang="en-US" dirty="0" smtClean="0"/>
              <a:t>总共迭代了</a:t>
            </a:r>
            <a:r>
              <a:rPr lang="en-US" altLang="zh-CN" dirty="0" smtClean="0"/>
              <a:t>3</a:t>
            </a:r>
            <a:r>
              <a:rPr lang="zh-CN" altLang="en-US" dirty="0" smtClean="0"/>
              <a:t>次。</a:t>
            </a:r>
            <a:endParaRPr lang="zh-CN" altLang="en-US" dirty="0"/>
          </a:p>
        </p:txBody>
      </p:sp>
      <p:sp>
        <p:nvSpPr>
          <p:cNvPr id="18" name="文本框 17"/>
          <p:cNvSpPr txBox="1"/>
          <p:nvPr/>
        </p:nvSpPr>
        <p:spPr>
          <a:xfrm>
            <a:off x="6537176" y="3995080"/>
            <a:ext cx="2952324" cy="1569660"/>
          </a:xfrm>
          <a:prstGeom prst="rect">
            <a:avLst/>
          </a:prstGeom>
          <a:noFill/>
        </p:spPr>
        <p:txBody>
          <a:bodyPr wrap="square" rtlCol="0">
            <a:spAutoFit/>
          </a:bodyPr>
          <a:lstStyle/>
          <a:p>
            <a:r>
              <a:rPr lang="zh-CN" altLang="en-US" dirty="0" smtClean="0"/>
              <a:t>       为了保证沟通的有效和信息交互的通畅，我们提供了一个</a:t>
            </a:r>
            <a:r>
              <a:rPr lang="en-US" altLang="zh-CN" dirty="0" smtClean="0"/>
              <a:t>wiki</a:t>
            </a:r>
            <a:r>
              <a:rPr lang="zh-CN" altLang="en-US" dirty="0" smtClean="0"/>
              <a:t>页面，用于版本和信息的发布。我在每次有信息更新的时候，对该</a:t>
            </a:r>
            <a:r>
              <a:rPr lang="en-US" altLang="zh-CN" dirty="0" smtClean="0"/>
              <a:t>Wiki</a:t>
            </a:r>
            <a:r>
              <a:rPr lang="zh-CN" altLang="en-US" dirty="0" smtClean="0"/>
              <a:t>页面进行维护</a:t>
            </a:r>
            <a:endParaRPr lang="zh-CN" altLang="en-US" dirty="0"/>
          </a:p>
        </p:txBody>
      </p:sp>
      <p:pic>
        <p:nvPicPr>
          <p:cNvPr id="6" name="图片 5"/>
          <p:cNvPicPr>
            <a:picLocks noChangeAspect="1"/>
          </p:cNvPicPr>
          <p:nvPr/>
        </p:nvPicPr>
        <p:blipFill>
          <a:blip r:embed="rId4"/>
          <a:stretch>
            <a:fillRect/>
          </a:stretch>
        </p:blipFill>
        <p:spPr>
          <a:xfrm>
            <a:off x="2494964" y="580141"/>
            <a:ext cx="5961931" cy="3979492"/>
          </a:xfrm>
          <a:prstGeom prst="rect">
            <a:avLst/>
          </a:prstGeom>
        </p:spPr>
      </p:pic>
      <p:pic>
        <p:nvPicPr>
          <p:cNvPr id="19" name="图片 18"/>
          <p:cNvPicPr>
            <a:picLocks noChangeAspect="1"/>
          </p:cNvPicPr>
          <p:nvPr/>
        </p:nvPicPr>
        <p:blipFill>
          <a:blip r:embed="rId5"/>
          <a:stretch>
            <a:fillRect/>
          </a:stretch>
        </p:blipFill>
        <p:spPr>
          <a:xfrm>
            <a:off x="2778434" y="1976984"/>
            <a:ext cx="5553129" cy="4633647"/>
          </a:xfrm>
          <a:prstGeom prst="rect">
            <a:avLst/>
          </a:prstGeom>
        </p:spPr>
      </p:pic>
      <p:pic>
        <p:nvPicPr>
          <p:cNvPr id="20" name="图片 19"/>
          <p:cNvPicPr>
            <a:picLocks noChangeAspect="1"/>
          </p:cNvPicPr>
          <p:nvPr/>
        </p:nvPicPr>
        <p:blipFill>
          <a:blip r:embed="rId6"/>
          <a:stretch>
            <a:fillRect/>
          </a:stretch>
        </p:blipFill>
        <p:spPr>
          <a:xfrm>
            <a:off x="855195" y="495616"/>
            <a:ext cx="5766236" cy="4827110"/>
          </a:xfrm>
          <a:prstGeom prst="rect">
            <a:avLst/>
          </a:prstGeom>
        </p:spPr>
      </p:pic>
      <p:pic>
        <p:nvPicPr>
          <p:cNvPr id="21" name="图片 20"/>
          <p:cNvPicPr>
            <a:picLocks noChangeAspect="1"/>
          </p:cNvPicPr>
          <p:nvPr/>
        </p:nvPicPr>
        <p:blipFill>
          <a:blip r:embed="rId7"/>
          <a:stretch>
            <a:fillRect/>
          </a:stretch>
        </p:blipFill>
        <p:spPr>
          <a:xfrm>
            <a:off x="1723412" y="615778"/>
            <a:ext cx="5616624" cy="4666821"/>
          </a:xfrm>
          <a:prstGeom prst="rect">
            <a:avLst/>
          </a:prstGeom>
        </p:spPr>
      </p:pic>
      <p:pic>
        <p:nvPicPr>
          <p:cNvPr id="22" name="图片 21"/>
          <p:cNvPicPr>
            <a:picLocks noChangeAspect="1"/>
          </p:cNvPicPr>
          <p:nvPr/>
        </p:nvPicPr>
        <p:blipFill>
          <a:blip r:embed="rId8"/>
          <a:stretch>
            <a:fillRect/>
          </a:stretch>
        </p:blipFill>
        <p:spPr>
          <a:xfrm>
            <a:off x="1795312" y="898126"/>
            <a:ext cx="7205985" cy="6060115"/>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2" name="TextBox 1"/>
          <p:cNvSpPr txBox="1"/>
          <p:nvPr/>
        </p:nvSpPr>
        <p:spPr>
          <a:xfrm>
            <a:off x="1424608" y="2276872"/>
            <a:ext cx="1678665" cy="338554"/>
          </a:xfrm>
          <a:prstGeom prst="rect">
            <a:avLst/>
          </a:prstGeom>
          <a:noFill/>
        </p:spPr>
        <p:txBody>
          <a:bodyPr wrap="none" rtlCol="0">
            <a:spAutoFit/>
          </a:bodyPr>
          <a:lstStyle/>
          <a:p>
            <a:r>
              <a:rPr lang="zh-CN" altLang="en-US" dirty="0" smtClean="0"/>
              <a:t>角色：开发</a:t>
            </a:r>
            <a:r>
              <a:rPr lang="en-US" altLang="zh-CN" dirty="0" smtClean="0"/>
              <a:t>,</a:t>
            </a:r>
            <a:r>
              <a:rPr lang="zh-CN" altLang="en-US" dirty="0" smtClean="0"/>
              <a:t>测试</a:t>
            </a:r>
            <a:endParaRPr lang="zh-CN" altLang="en-US" dirty="0"/>
          </a:p>
        </p:txBody>
      </p:sp>
      <p:sp>
        <p:nvSpPr>
          <p:cNvPr id="4" name="TextBox 3"/>
          <p:cNvSpPr txBox="1"/>
          <p:nvPr/>
        </p:nvSpPr>
        <p:spPr>
          <a:xfrm>
            <a:off x="1424608" y="3068960"/>
            <a:ext cx="2968954" cy="1077218"/>
          </a:xfrm>
          <a:prstGeom prst="rect">
            <a:avLst/>
          </a:prstGeom>
          <a:noFill/>
        </p:spPr>
        <p:txBody>
          <a:bodyPr wrap="none" rtlCol="0">
            <a:spAutoFit/>
          </a:bodyPr>
          <a:lstStyle/>
          <a:p>
            <a:r>
              <a:rPr lang="zh-CN" altLang="en-US" dirty="0" smtClean="0"/>
              <a:t>成果：</a:t>
            </a:r>
            <a:endParaRPr lang="en-US" altLang="zh-CN" dirty="0" smtClean="0"/>
          </a:p>
          <a:p>
            <a:r>
              <a:rPr lang="en-US" altLang="zh-CN" dirty="0" smtClean="0"/>
              <a:t>1.SOP Prototype</a:t>
            </a:r>
          </a:p>
          <a:p>
            <a:r>
              <a:rPr lang="en-US" altLang="zh-CN" dirty="0" smtClean="0"/>
              <a:t>2.Theta Image Transform SDK</a:t>
            </a:r>
          </a:p>
          <a:p>
            <a:r>
              <a:rPr lang="en-US" altLang="zh-CN" dirty="0" smtClean="0"/>
              <a:t>3.LIVE Theta</a:t>
            </a:r>
          </a:p>
        </p:txBody>
      </p:sp>
    </p:spTree>
    <p:extLst>
      <p:ext uri="{BB962C8B-B14F-4D97-AF65-F5344CB8AC3E}">
        <p14:creationId xmlns:p14="http://schemas.microsoft.com/office/powerpoint/2010/main" val="979737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未来规划</a:t>
            </a:r>
            <a:endParaRPr lang="en-US" altLang="zh-CN" dirty="0">
              <a:latin typeface="Calibri" panose="020F0502020204030204" pitchFamily="34" charset="0"/>
            </a:endParaRPr>
          </a:p>
        </p:txBody>
      </p:sp>
      <p:sp>
        <p:nvSpPr>
          <p:cNvPr id="4" name="TextBox 3"/>
          <p:cNvSpPr txBox="1"/>
          <p:nvPr/>
        </p:nvSpPr>
        <p:spPr>
          <a:xfrm>
            <a:off x="920552" y="2204864"/>
            <a:ext cx="2952328" cy="830997"/>
          </a:xfrm>
          <a:prstGeom prst="rect">
            <a:avLst/>
          </a:prstGeom>
          <a:noFill/>
        </p:spPr>
        <p:txBody>
          <a:bodyPr wrap="square" rtlCol="0">
            <a:spAutoFit/>
          </a:bodyPr>
          <a:lstStyle/>
          <a:p>
            <a:r>
              <a:rPr lang="zh-CN" altLang="en-US" dirty="0" smtClean="0"/>
              <a:t>核心能力：工程化能力</a:t>
            </a:r>
            <a:endParaRPr lang="en-US" altLang="zh-CN" dirty="0" smtClean="0"/>
          </a:p>
          <a:p>
            <a:r>
              <a:rPr lang="zh-CN" altLang="en-US" dirty="0" smtClean="0"/>
              <a:t>深度：视频技术；</a:t>
            </a:r>
            <a:endParaRPr lang="en-US" altLang="zh-CN" dirty="0" smtClean="0"/>
          </a:p>
          <a:p>
            <a:r>
              <a:rPr lang="zh-CN" altLang="en-US" dirty="0" smtClean="0"/>
              <a:t>广度：主动接触更多新技术；</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1988840"/>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3015</TotalTime>
  <Words>1701</Words>
  <Application>Microsoft Office PowerPoint</Application>
  <PresentationFormat>A4 纸张(210x297 毫米)</PresentationFormat>
  <Paragraphs>99</Paragraphs>
  <Slides>10</Slides>
  <Notes>10</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template_white_2000_j120402</vt:lpstr>
      <vt:lpstr>SRCB Strategy Execution Bridge</vt:lpstr>
      <vt:lpstr>Content</vt:lpstr>
      <vt:lpstr>个人简介</vt:lpstr>
      <vt:lpstr>参与的项目</vt:lpstr>
      <vt:lpstr>参与的项目</vt:lpstr>
      <vt:lpstr>参与的项目</vt:lpstr>
      <vt:lpstr>参与的项目</vt:lpstr>
      <vt:lpstr>参与的项目</vt:lpstr>
      <vt:lpstr>未来规划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1988</cp:revision>
  <cp:lastPrinted>2015-01-20T09:18:00Z</cp:lastPrinted>
  <dcterms:created xsi:type="dcterms:W3CDTF">2012-05-07T05:36:00Z</dcterms:created>
  <dcterms:modified xsi:type="dcterms:W3CDTF">2018-03-05T13:14:49Z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